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58" r:id="rId5"/>
    <p:sldId id="262" r:id="rId6"/>
    <p:sldId id="264" r:id="rId7"/>
    <p:sldId id="263" r:id="rId8"/>
    <p:sldId id="259" r:id="rId9"/>
    <p:sldId id="266" r:id="rId10"/>
    <p:sldId id="260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6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0" d="100"/>
          <a:sy n="120" d="100"/>
        </p:scale>
        <p:origin x="-131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-TextureFore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796303"/>
            <a:ext cx="7086600" cy="1847850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66565"/>
            <a:ext cx="7086600" cy="1752600"/>
          </a:xfrm>
        </p:spPr>
        <p:txBody>
          <a:bodyPr vert="horz" lIns="91440" tIns="45720" rIns="91440" bIns="45720" rtlCol="0" anchor="t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88423" y="6221506"/>
            <a:ext cx="2743200" cy="365125"/>
          </a:xfrm>
        </p:spPr>
        <p:txBody>
          <a:bodyPr/>
          <a:lstStyle/>
          <a:p>
            <a:fld id="{E90C4CEC-16D5-4229-B4DE-FDE9B679D7E2}" type="datetimeFigureOut">
              <a:rPr lang="en-US" smtClean="0"/>
              <a:t>2/20/14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221506"/>
            <a:ext cx="2743200" cy="3651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5" y="3765177"/>
            <a:ext cx="7272338" cy="1098176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78013" y="777240"/>
            <a:ext cx="4294363" cy="2866913"/>
          </a:xfrm>
          <a:ln w="76200" cmpd="dbl">
            <a:solidFill>
              <a:schemeClr val="tx1"/>
            </a:solidFill>
            <a:miter lim="800000"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9025" y="4867836"/>
            <a:ext cx="7272338" cy="126402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2/20/14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2/20/14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6588" y="609600"/>
            <a:ext cx="15240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89024" y="609600"/>
            <a:ext cx="5921376" cy="55165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2/20/14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2/20/14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792224"/>
            <a:ext cx="7086600" cy="1847088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b="1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3666744"/>
            <a:ext cx="7086600" cy="1755648"/>
          </a:xfrm>
        </p:spPr>
        <p:txBody>
          <a:bodyPr vert="horz" lIns="91440" tIns="45720" rIns="91440" bIns="45720" rtlCol="0" anchor="t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2/20/14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9023" y="1816100"/>
            <a:ext cx="3429000" cy="4310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2363" y="1816100"/>
            <a:ext cx="3429000" cy="4310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2/20/14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9024" y="1688679"/>
            <a:ext cx="3429000" cy="8270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9024" y="2590800"/>
            <a:ext cx="3429000" cy="35353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2363" y="1688679"/>
            <a:ext cx="3429000" cy="8270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32363" y="2590800"/>
            <a:ext cx="3429000" cy="35353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2/20/14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2/20/14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2/20/14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729" y="381000"/>
            <a:ext cx="3429000" cy="1649506"/>
          </a:xfrm>
        </p:spPr>
        <p:txBody>
          <a:bodyPr anchor="b"/>
          <a:lstStyle>
            <a:lvl1pPr algn="ctr">
              <a:lnSpc>
                <a:spcPct val="1000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88" y="381000"/>
            <a:ext cx="3429000" cy="57451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4729" y="2057401"/>
            <a:ext cx="3429000" cy="36576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2/20/14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363" y="739588"/>
            <a:ext cx="3429000" cy="1290380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88136" y="779929"/>
            <a:ext cx="3429000" cy="4935071"/>
          </a:xfrm>
          <a:ln w="76200" cmpd="dbl">
            <a:solidFill>
              <a:schemeClr val="tx1"/>
            </a:solidFill>
            <a:miter lim="800000"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32363" y="2057400"/>
            <a:ext cx="3429000" cy="3657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2/20/14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9024" y="1801906"/>
            <a:ext cx="7272339" cy="4324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02187" y="6356350"/>
            <a:ext cx="24294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90C4CEC-16D5-4229-B4DE-FDE9B679D7E2}" type="datetimeFigureOut">
              <a:rPr lang="en-US" smtClean="0"/>
              <a:t>2/20/14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0393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lnSpc>
          <a:spcPts val="5200"/>
        </a:lnSpc>
        <a:spcBef>
          <a:spcPct val="0"/>
        </a:spcBef>
        <a:buNone/>
        <a:defRPr sz="4800" b="1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" pitchFamily="2" charset="2"/>
        <a:buChar char="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" pitchFamily="2" charset="2"/>
        <a:buChar char="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" pitchFamily="2" charset="2"/>
        <a:buChar char="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" pitchFamily="2" charset="2"/>
        <a:buChar char="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" pitchFamily="2" charset="2"/>
        <a:buChar char="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" pitchFamily="2" charset="2"/>
        <a:buChar char="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rsGanske.wikispaces.com" TargetMode="External"/><Relationship Id="rId4" Type="http://schemas.openxmlformats.org/officeDocument/2006/relationships/hyperlink" Target="http://scimathmn.org/stemtc/" TargetMode="External"/><Relationship Id="rId5" Type="http://schemas.openxmlformats.org/officeDocument/2006/relationships/hyperlink" Target="http://www.antiochne.edu/acsr/teachertools/" TargetMode="External"/><Relationship Id="rId6" Type="http://schemas.openxmlformats.org/officeDocument/2006/relationships/hyperlink" Target="http://www.livebinders.com/play/play_or_edit?id=126258" TargetMode="External"/><Relationship Id="rId7" Type="http://schemas.openxmlformats.org/officeDocument/2006/relationships/hyperlink" Target="http://www.pbs.org/teachers/stem/" TargetMode="External"/><Relationship Id="rId8" Type="http://schemas.openxmlformats.org/officeDocument/2006/relationships/hyperlink" Target="http://teachers.egfi-k12.org" TargetMode="External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JPG"/><Relationship Id="rId9" Type="http://schemas.openxmlformats.org/officeDocument/2006/relationships/image" Target="../media/image27.png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tinyurl.com/lkjnnek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image" Target="../media/image6.JPG"/><Relationship Id="rId5" Type="http://schemas.openxmlformats.org/officeDocument/2006/relationships/hyperlink" Target="http://mrsganske.wikispaces.com/Inquiry+Part+Two" TargetMode="External"/><Relationship Id="rId6" Type="http://schemas.openxmlformats.org/officeDocument/2006/relationships/image" Target="../media/image7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8.JPG"/><Relationship Id="rId3" Type="http://schemas.openxmlformats.org/officeDocument/2006/relationships/hyperlink" Target="http://mrsganske.wikispaces.com/Quick+Design+Challeng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5" Type="http://schemas.openxmlformats.org/officeDocument/2006/relationships/image" Target="../media/image12.JPG"/><Relationship Id="rId6" Type="http://schemas.openxmlformats.org/officeDocument/2006/relationships/hyperlink" Target="http://mrsganske.wikispaces.com/The+Brain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3.JPG"/><Relationship Id="rId5" Type="http://schemas.openxmlformats.org/officeDocument/2006/relationships/image" Target="../media/image14.JPG"/><Relationship Id="rId6" Type="http://schemas.openxmlformats.org/officeDocument/2006/relationships/image" Target="../media/image15.JPG"/><Relationship Id="rId7" Type="http://schemas.openxmlformats.org/officeDocument/2006/relationships/image" Target="../media/image16.JPG"/><Relationship Id="rId8" Type="http://schemas.openxmlformats.org/officeDocument/2006/relationships/image" Target="../media/image17.png"/><Relationship Id="rId9" Type="http://schemas.openxmlformats.org/officeDocument/2006/relationships/image" Target="../media/image18.JPG"/><Relationship Id="rId10" Type="http://schemas.openxmlformats.org/officeDocument/2006/relationships/hyperlink" Target="http://mrsganske.wikispaces.com/Mousetrap+Car+Challenge" TargetMode="External"/><Relationship Id="rId1" Type="http://schemas.microsoft.com/office/2007/relationships/media" Target="../media/media2.MOV"/><Relationship Id="rId2" Type="http://schemas.openxmlformats.org/officeDocument/2006/relationships/video" Target="../media/media2.MO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STEM and Science Curriculum Share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dirty="0" smtClean="0"/>
              <a:t>MAAP </a:t>
            </a:r>
            <a:r>
              <a:rPr lang="en-US" sz="2800" dirty="0"/>
              <a:t>A</a:t>
            </a:r>
            <a:r>
              <a:rPr lang="en-US" sz="2800" dirty="0" smtClean="0"/>
              <a:t>nnual Conference </a:t>
            </a:r>
          </a:p>
          <a:p>
            <a:r>
              <a:rPr lang="en-US" sz="2800" dirty="0" smtClean="0"/>
              <a:t>Duluth, MN</a:t>
            </a:r>
          </a:p>
          <a:p>
            <a:r>
              <a:rPr lang="en-US" sz="2800" dirty="0" smtClean="0"/>
              <a:t>2014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31429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692" y="2761130"/>
            <a:ext cx="7272338" cy="1098176"/>
          </a:xfrm>
        </p:spPr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pic>
        <p:nvPicPr>
          <p:cNvPr id="4" name="Content Placeholder 3" descr="bookcase.JPG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0" b="5490"/>
          <a:stretch>
            <a:fillRect/>
          </a:stretch>
        </p:blipFill>
        <p:spPr>
          <a:xfrm>
            <a:off x="2493346" y="300990"/>
            <a:ext cx="4294363" cy="28669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1089025" y="3859306"/>
            <a:ext cx="7272338" cy="2272552"/>
          </a:xfrm>
          <a:solidFill>
            <a:srgbClr val="326CE4"/>
          </a:solidFill>
        </p:spPr>
        <p:txBody>
          <a:bodyPr/>
          <a:lstStyle/>
          <a:p>
            <a:pPr algn="l"/>
            <a:r>
              <a:rPr lang="en-US" dirty="0" err="1" smtClean="0">
                <a:solidFill>
                  <a:srgbClr val="FFFF00"/>
                </a:solidFill>
                <a:hlinkClick r:id="rId3" action="ppaction://hlinkfile"/>
              </a:rPr>
              <a:t>MrsGanske.wikispaces.com</a:t>
            </a:r>
            <a:endParaRPr lang="en-US" dirty="0" smtClean="0">
              <a:solidFill>
                <a:srgbClr val="FFFF00"/>
              </a:solidFill>
            </a:endParaRPr>
          </a:p>
          <a:p>
            <a:pPr algn="l"/>
            <a:r>
              <a:rPr lang="en-US" dirty="0">
                <a:solidFill>
                  <a:srgbClr val="FFFF00"/>
                </a:solidFill>
                <a:hlinkClick r:id="rId4"/>
              </a:rPr>
              <a:t>http://scimathmn.org/stemtc</a:t>
            </a:r>
            <a:r>
              <a:rPr lang="en-US" dirty="0" smtClean="0">
                <a:solidFill>
                  <a:srgbClr val="FFFF00"/>
                </a:solidFill>
                <a:hlinkClick r:id="rId4"/>
              </a:rPr>
              <a:t>/</a:t>
            </a:r>
            <a:endParaRPr lang="en-US" dirty="0">
              <a:solidFill>
                <a:srgbClr val="FFFF00"/>
              </a:solidFill>
            </a:endParaRPr>
          </a:p>
          <a:p>
            <a:pPr algn="l"/>
            <a:r>
              <a:rPr lang="en-US" dirty="0">
                <a:solidFill>
                  <a:srgbClr val="FFFF00"/>
                </a:solidFill>
                <a:hlinkClick r:id="rId5"/>
              </a:rPr>
              <a:t>http://www.antiochne.edu/acsr/teachertools/</a:t>
            </a:r>
            <a:endParaRPr lang="en-US" dirty="0">
              <a:solidFill>
                <a:srgbClr val="FFFF00"/>
              </a:solidFill>
            </a:endParaRPr>
          </a:p>
          <a:p>
            <a:pPr algn="l"/>
            <a:r>
              <a:rPr lang="en-US" dirty="0">
                <a:solidFill>
                  <a:srgbClr val="FFFF00"/>
                </a:solidFill>
                <a:hlinkClick r:id="rId6"/>
              </a:rPr>
              <a:t>http://www.livebinders.com/play/play_or_edit?id=126258</a:t>
            </a:r>
            <a:endParaRPr lang="en-US" dirty="0">
              <a:solidFill>
                <a:srgbClr val="FFFF00"/>
              </a:solidFill>
            </a:endParaRPr>
          </a:p>
          <a:p>
            <a:pPr algn="l"/>
            <a:r>
              <a:rPr lang="en-US" dirty="0">
                <a:solidFill>
                  <a:srgbClr val="FFFF00"/>
                </a:solidFill>
                <a:hlinkClick r:id="rId7"/>
              </a:rPr>
              <a:t>http://www.pbs.org/teachers/stem</a:t>
            </a:r>
            <a:r>
              <a:rPr lang="en-US" dirty="0" smtClean="0">
                <a:solidFill>
                  <a:srgbClr val="FFFF00"/>
                </a:solidFill>
                <a:hlinkClick r:id="rId7"/>
              </a:rPr>
              <a:t>/</a:t>
            </a:r>
            <a:endParaRPr lang="en-US" dirty="0" smtClean="0">
              <a:solidFill>
                <a:srgbClr val="FFFF00"/>
              </a:solidFill>
            </a:endParaRPr>
          </a:p>
          <a:p>
            <a:pPr algn="l"/>
            <a:r>
              <a:rPr lang="en-US" dirty="0">
                <a:solidFill>
                  <a:srgbClr val="FFFF00"/>
                </a:solidFill>
                <a:hlinkClick r:id="rId8"/>
              </a:rPr>
              <a:t>http://teachers.egfi-k12.</a:t>
            </a:r>
            <a:r>
              <a:rPr lang="en-US" dirty="0" smtClean="0">
                <a:solidFill>
                  <a:srgbClr val="FFFF00"/>
                </a:solidFill>
                <a:hlinkClick r:id="rId8"/>
              </a:rPr>
              <a:t>org</a:t>
            </a:r>
            <a:endParaRPr lang="en-US" dirty="0" smtClean="0">
              <a:solidFill>
                <a:srgbClr val="FFFF00"/>
              </a:solidFill>
            </a:endParaRPr>
          </a:p>
          <a:p>
            <a:pPr algn="l"/>
            <a:endParaRPr lang="en-US" dirty="0">
              <a:solidFill>
                <a:srgbClr val="FFFF00"/>
              </a:solidFill>
            </a:endParaRPr>
          </a:p>
          <a:p>
            <a:pPr algn="l"/>
            <a:endParaRPr lang="en-US" dirty="0"/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086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811559" cy="1339009"/>
          </a:xfrm>
        </p:spPr>
        <p:txBody>
          <a:bodyPr/>
          <a:lstStyle/>
          <a:p>
            <a:r>
              <a:rPr lang="en-US" dirty="0" smtClean="0"/>
              <a:t>Professional Development Opportunities</a:t>
            </a:r>
            <a:endParaRPr lang="en-US" dirty="0"/>
          </a:p>
        </p:txBody>
      </p:sp>
      <p:pic>
        <p:nvPicPr>
          <p:cNvPr id="4" name="Content Placeholder 3" descr="twist diplom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8" b="10358"/>
          <a:stretch>
            <a:fillRect/>
          </a:stretch>
        </p:blipFill>
        <p:spPr>
          <a:xfrm rot="10800000">
            <a:off x="1301690" y="5029259"/>
            <a:ext cx="2196091" cy="1305833"/>
          </a:xfrm>
        </p:spPr>
      </p:pic>
      <p:pic>
        <p:nvPicPr>
          <p:cNvPr id="5" name="Picture 4" descr="twist post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63875" y="2456924"/>
            <a:ext cx="2754527" cy="2065896"/>
          </a:xfrm>
          <a:prstGeom prst="rect">
            <a:avLst/>
          </a:prstGeom>
        </p:spPr>
      </p:pic>
      <p:pic>
        <p:nvPicPr>
          <p:cNvPr id="6" name="Picture 5" descr="Screen Shot 2014-02-17 at 8.52.45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37643" y="1885881"/>
            <a:ext cx="1143941" cy="1597395"/>
          </a:xfrm>
          <a:prstGeom prst="rect">
            <a:avLst/>
          </a:prstGeom>
        </p:spPr>
      </p:pic>
      <p:pic>
        <p:nvPicPr>
          <p:cNvPr id="7" name="Picture 6" descr="Screen Shot 2014-02-17 at 9.18.16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562" y="4442636"/>
            <a:ext cx="2456021" cy="944033"/>
          </a:xfrm>
          <a:prstGeom prst="rect">
            <a:avLst/>
          </a:prstGeom>
        </p:spPr>
      </p:pic>
      <p:pic>
        <p:nvPicPr>
          <p:cNvPr id="8" name="Picture 7" descr="Screen Shot 2014-02-17 at 9.16.52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832" y="3372180"/>
            <a:ext cx="2630329" cy="974196"/>
          </a:xfrm>
          <a:prstGeom prst="rect">
            <a:avLst/>
          </a:prstGeom>
        </p:spPr>
      </p:pic>
      <p:pic>
        <p:nvPicPr>
          <p:cNvPr id="9" name="Picture 8" descr="Screen Shot 2014-02-17 at 9.19.42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249" y="2511227"/>
            <a:ext cx="1785306" cy="745322"/>
          </a:xfrm>
          <a:prstGeom prst="rect">
            <a:avLst/>
          </a:prstGeom>
        </p:spPr>
      </p:pic>
      <p:pic>
        <p:nvPicPr>
          <p:cNvPr id="3" name="Picture 2" descr="photo-9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2" r="3741" b="6455"/>
          <a:stretch/>
        </p:blipFill>
        <p:spPr>
          <a:xfrm rot="5400000">
            <a:off x="192616" y="2586683"/>
            <a:ext cx="2789651" cy="1841501"/>
          </a:xfrm>
          <a:prstGeom prst="rect">
            <a:avLst/>
          </a:prstGeom>
        </p:spPr>
      </p:pic>
      <p:pic>
        <p:nvPicPr>
          <p:cNvPr id="10" name="Picture 9" descr="Screen Shot 2014-02-19 at 12.56.44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225" y="4417848"/>
            <a:ext cx="2101850" cy="968821"/>
          </a:xfrm>
          <a:prstGeom prst="rect">
            <a:avLst/>
          </a:prstGeom>
        </p:spPr>
      </p:pic>
      <p:pic>
        <p:nvPicPr>
          <p:cNvPr id="11" name="Picture 10" descr="Screen Shot 2014-02-19 at 12.57.59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225" y="5507566"/>
            <a:ext cx="37592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24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So, who all is here?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sz="4000" dirty="0" smtClean="0"/>
              <a:t>Please go to </a:t>
            </a:r>
            <a:r>
              <a:rPr lang="en-US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/>
              </a:rPr>
              <a:t>http://tinyurl.com/lkjnnek</a:t>
            </a:r>
            <a:r>
              <a:rPr lang="en-US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4000" dirty="0" smtClean="0"/>
              <a:t>and complete the survey</a:t>
            </a:r>
          </a:p>
          <a:p>
            <a:pPr marL="0" indent="0">
              <a:buNone/>
            </a:pPr>
            <a:endParaRPr lang="en-US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985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Cred.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024" y="1294654"/>
            <a:ext cx="7752720" cy="532517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I am a recovering High School teacher (all sciences for grades 9-12 at Learning Alternatives for 11 years)</a:t>
            </a:r>
          </a:p>
          <a:p>
            <a:r>
              <a:rPr lang="en-US" dirty="0" smtClean="0"/>
              <a:t>I currently teach 7</a:t>
            </a:r>
            <a:r>
              <a:rPr lang="en-US" baseline="30000" dirty="0" smtClean="0"/>
              <a:t>th </a:t>
            </a:r>
            <a:r>
              <a:rPr lang="en-US" dirty="0" smtClean="0"/>
              <a:t> science and 8</a:t>
            </a:r>
            <a:r>
              <a:rPr lang="en-US" baseline="30000" dirty="0" smtClean="0"/>
              <a:t>th</a:t>
            </a:r>
            <a:r>
              <a:rPr lang="en-US" dirty="0" smtClean="0"/>
              <a:t> grade STEM at WWMS</a:t>
            </a:r>
          </a:p>
          <a:p>
            <a:r>
              <a:rPr lang="en-US" dirty="0" smtClean="0"/>
              <a:t>I was honored as Spring Lake Park, District 16’s Teacher of the Year in 2012 and have been nominated for the MN Teacher of the Year and PAEMST </a:t>
            </a:r>
          </a:p>
          <a:p>
            <a:r>
              <a:rPr lang="en-US" dirty="0" smtClean="0"/>
              <a:t>I am a founding member of Learning Reimagined Charter School</a:t>
            </a:r>
          </a:p>
          <a:p>
            <a:r>
              <a:rPr lang="en-US" dirty="0" smtClean="0"/>
              <a:t>I am the </a:t>
            </a:r>
            <a:r>
              <a:rPr lang="en-US" dirty="0" err="1" smtClean="0"/>
              <a:t>NorthEast</a:t>
            </a:r>
            <a:r>
              <a:rPr lang="en-US" dirty="0" smtClean="0"/>
              <a:t> Metro Regional Director for </a:t>
            </a:r>
            <a:r>
              <a:rPr lang="en-US" dirty="0" smtClean="0"/>
              <a:t>MAAP (though I pass the baton today)</a:t>
            </a:r>
            <a:endParaRPr lang="en-US" dirty="0" smtClean="0"/>
          </a:p>
          <a:p>
            <a:r>
              <a:rPr lang="en-US" dirty="0" smtClean="0"/>
              <a:t>I have received over $48,000 in grants from local, regional and national organizations to support the learners in my classroom and community.</a:t>
            </a:r>
          </a:p>
          <a:p>
            <a:r>
              <a:rPr lang="en-US" dirty="0" smtClean="0"/>
              <a:t>My students have consistently been on par with or exceeded students in the traditional setting on common assessments at the district and state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307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Science </a:t>
            </a:r>
          </a:p>
          <a:p>
            <a:pPr lvl="1"/>
            <a:r>
              <a:rPr lang="en-US" dirty="0" smtClean="0"/>
              <a:t>A way of looking at the natural world</a:t>
            </a:r>
          </a:p>
          <a:p>
            <a:r>
              <a:rPr lang="en-US" dirty="0" smtClean="0"/>
              <a:t>Technology </a:t>
            </a:r>
          </a:p>
          <a:p>
            <a:pPr lvl="1"/>
            <a:r>
              <a:rPr lang="en-US" dirty="0" smtClean="0"/>
              <a:t>Anything man made – usually to solve a problem</a:t>
            </a:r>
          </a:p>
          <a:p>
            <a:r>
              <a:rPr lang="en-US" dirty="0" smtClean="0"/>
              <a:t>Engineering </a:t>
            </a:r>
          </a:p>
          <a:p>
            <a:pPr lvl="1"/>
            <a:r>
              <a:rPr lang="en-US" dirty="0" smtClean="0"/>
              <a:t>The process of design and redesign</a:t>
            </a:r>
          </a:p>
          <a:p>
            <a:r>
              <a:rPr lang="en-US" dirty="0" smtClean="0"/>
              <a:t>Math</a:t>
            </a:r>
          </a:p>
          <a:p>
            <a:pPr lvl="1"/>
            <a:r>
              <a:rPr lang="en-US" smtClean="0"/>
              <a:t>Numerical literacy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762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lessons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-12700">
              <a:buNone/>
            </a:pPr>
            <a:r>
              <a:rPr lang="en-US" dirty="0" smtClean="0"/>
              <a:t>I selected each of these lessons because they are incredibly inexpensive! </a:t>
            </a:r>
            <a:endParaRPr lang="en-US" dirty="0"/>
          </a:p>
          <a:p>
            <a:pPr lvl="1"/>
            <a:r>
              <a:rPr lang="en-US" dirty="0" smtClean="0"/>
              <a:t>Helicopter </a:t>
            </a:r>
            <a:r>
              <a:rPr lang="en-US" dirty="0" smtClean="0"/>
              <a:t>challenge  </a:t>
            </a:r>
            <a:r>
              <a:rPr lang="en-US" dirty="0" smtClean="0"/>
              <a:t>- </a:t>
            </a:r>
            <a:r>
              <a:rPr lang="en-US" dirty="0" smtClean="0"/>
              <a:t>variables, </a:t>
            </a:r>
            <a:r>
              <a:rPr lang="en-US" dirty="0" smtClean="0"/>
              <a:t>measurement, graphing </a:t>
            </a:r>
            <a:r>
              <a:rPr lang="en-US" dirty="0" smtClean="0"/>
              <a:t>data</a:t>
            </a:r>
          </a:p>
          <a:p>
            <a:pPr lvl="1"/>
            <a:r>
              <a:rPr lang="en-US" dirty="0"/>
              <a:t>Wind blown vehicle </a:t>
            </a:r>
            <a:r>
              <a:rPr lang="en-US" dirty="0" smtClean="0"/>
              <a:t>challenge – design, communicating results</a:t>
            </a:r>
          </a:p>
          <a:p>
            <a:pPr lvl="1"/>
            <a:r>
              <a:rPr lang="en-US" dirty="0" smtClean="0"/>
              <a:t>The Brain and Concussions – learning how we </a:t>
            </a:r>
            <a:r>
              <a:rPr lang="en-US" dirty="0" smtClean="0"/>
              <a:t>learn, </a:t>
            </a:r>
            <a:r>
              <a:rPr lang="en-US" dirty="0" err="1" smtClean="0"/>
              <a:t>anat</a:t>
            </a:r>
            <a:r>
              <a:rPr lang="en-US" dirty="0" smtClean="0"/>
              <a:t>/ </a:t>
            </a:r>
            <a:r>
              <a:rPr lang="en-US" dirty="0" err="1" smtClean="0"/>
              <a:t>phys</a:t>
            </a:r>
            <a:r>
              <a:rPr lang="en-US" dirty="0" smtClean="0"/>
              <a:t>, service projects</a:t>
            </a:r>
            <a:endParaRPr lang="en-US" dirty="0" smtClean="0"/>
          </a:p>
          <a:p>
            <a:pPr lvl="1"/>
            <a:r>
              <a:rPr lang="en-US" dirty="0" smtClean="0"/>
              <a:t>Mousetrap cars – force, motion, distance,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757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2196" y="326838"/>
            <a:ext cx="4772553" cy="710329"/>
          </a:xfrm>
        </p:spPr>
        <p:txBody>
          <a:bodyPr/>
          <a:lstStyle/>
          <a:p>
            <a:r>
              <a:rPr lang="en-US" dirty="0" smtClean="0"/>
              <a:t>Helicopter challenge</a:t>
            </a:r>
            <a:endParaRPr lang="en-US" dirty="0"/>
          </a:p>
        </p:txBody>
      </p:sp>
      <p:pic>
        <p:nvPicPr>
          <p:cNvPr id="5" name="Picture Placeholder 4" descr="helicopter challenge.JPG"/>
          <p:cNvPicPr>
            <a:picLocks noGrp="1" noChangeAspect="1"/>
          </p:cNvPicPr>
          <p:nvPr>
            <p:ph type="pic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0" b="-925"/>
          <a:stretch/>
        </p:blipFill>
        <p:spPr>
          <a:xfrm rot="5400000">
            <a:off x="4512515" y="3647235"/>
            <a:ext cx="3172544" cy="2418575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33861" y="1037167"/>
            <a:ext cx="4772553" cy="3022600"/>
          </a:xfrm>
        </p:spPr>
        <p:txBody>
          <a:bodyPr/>
          <a:lstStyle/>
          <a:p>
            <a:pPr algn="l"/>
            <a:r>
              <a:rPr lang="en-US" dirty="0" smtClean="0"/>
              <a:t>Why I like </a:t>
            </a:r>
            <a:r>
              <a:rPr lang="en-US" dirty="0" smtClean="0">
                <a:hlinkClick r:id="rId5"/>
              </a:rPr>
              <a:t>this lesson:  </a:t>
            </a:r>
            <a:endParaRPr lang="en-US" dirty="0" smtClean="0"/>
          </a:p>
          <a:p>
            <a:pPr marL="285750" indent="-285750" algn="l">
              <a:buFont typeface="Arial"/>
              <a:buChar char="•"/>
            </a:pPr>
            <a:r>
              <a:rPr lang="en-US" dirty="0" smtClean="0"/>
              <a:t>It is super inexpensive!!</a:t>
            </a:r>
          </a:p>
          <a:p>
            <a:pPr marL="285750" indent="-285750" algn="l">
              <a:buFont typeface="Arial"/>
              <a:buChar char="•"/>
            </a:pPr>
            <a:r>
              <a:rPr lang="en-US" dirty="0" smtClean="0"/>
              <a:t>Easy way to assess mastery of  measurement and variables </a:t>
            </a:r>
          </a:p>
          <a:p>
            <a:pPr marL="285750" indent="-285750" algn="l">
              <a:buFont typeface="Arial"/>
              <a:buChar char="•"/>
            </a:pPr>
            <a:r>
              <a:rPr lang="en-US" dirty="0" smtClean="0"/>
              <a:t>You can change the targeted outcome with minimal effort</a:t>
            </a:r>
          </a:p>
          <a:p>
            <a:pPr marL="285750" indent="-285750" algn="l">
              <a:buFont typeface="Arial"/>
              <a:buChar char="•"/>
            </a:pPr>
            <a:endParaRPr lang="en-US" dirty="0"/>
          </a:p>
        </p:txBody>
      </p:sp>
      <p:pic>
        <p:nvPicPr>
          <p:cNvPr id="6" name="IMG_1316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2626" y="326838"/>
            <a:ext cx="3339570" cy="592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72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363" y="211667"/>
            <a:ext cx="3957637" cy="1394968"/>
          </a:xfrm>
        </p:spPr>
        <p:txBody>
          <a:bodyPr/>
          <a:lstStyle/>
          <a:p>
            <a:r>
              <a:rPr lang="en-US" dirty="0" smtClean="0"/>
              <a:t>Wind-blow vehicle challenge</a:t>
            </a:r>
            <a:endParaRPr lang="en-US" dirty="0"/>
          </a:p>
        </p:txBody>
      </p:sp>
      <p:pic>
        <p:nvPicPr>
          <p:cNvPr id="8" name="Picture Placeholder 7" descr="windpowered challenge.JPG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21" b="-2034"/>
          <a:stretch/>
        </p:blipFill>
        <p:spPr>
          <a:xfrm>
            <a:off x="740609" y="645188"/>
            <a:ext cx="4191754" cy="3302788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5291667" y="2296582"/>
            <a:ext cx="3365500" cy="3418417"/>
          </a:xfrm>
        </p:spPr>
        <p:txBody>
          <a:bodyPr/>
          <a:lstStyle/>
          <a:p>
            <a:pPr algn="l"/>
            <a:r>
              <a:rPr lang="en-US" dirty="0" smtClean="0"/>
              <a:t>Why I like </a:t>
            </a:r>
            <a:r>
              <a:rPr lang="en-US" dirty="0" smtClean="0">
                <a:hlinkClick r:id="rId3"/>
              </a:rPr>
              <a:t>this lesson</a:t>
            </a:r>
            <a:r>
              <a:rPr lang="en-US" dirty="0" smtClean="0"/>
              <a:t>: </a:t>
            </a:r>
          </a:p>
          <a:p>
            <a:pPr marL="285750" indent="-285750" algn="l">
              <a:buFont typeface="Arial"/>
              <a:buChar char="•"/>
            </a:pPr>
            <a:r>
              <a:rPr lang="en-US" dirty="0" smtClean="0"/>
              <a:t>No 2 groups get the same materials</a:t>
            </a:r>
          </a:p>
          <a:p>
            <a:pPr marL="285750" indent="-285750" algn="l">
              <a:buFont typeface="Arial"/>
              <a:buChar char="•"/>
            </a:pPr>
            <a:r>
              <a:rPr lang="en-US" dirty="0" smtClean="0"/>
              <a:t>It literally uses trash to get started</a:t>
            </a:r>
          </a:p>
          <a:p>
            <a:pPr marL="285750" indent="-285750" algn="l">
              <a:buFont typeface="Arial"/>
              <a:buChar char="•"/>
            </a:pPr>
            <a:r>
              <a:rPr lang="en-US" dirty="0" smtClean="0"/>
              <a:t>Students get multiple changes to revise and redesign</a:t>
            </a:r>
          </a:p>
          <a:p>
            <a:pPr marL="285750" indent="-285750" algn="l">
              <a:buFont typeface="Arial"/>
              <a:buChar char="•"/>
            </a:pP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67833" y="5820833"/>
            <a:ext cx="406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The write up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9482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Brain and Concussions</a:t>
            </a:r>
            <a:endParaRPr lang="en-US" dirty="0"/>
          </a:p>
        </p:txBody>
      </p:sp>
      <p:pic>
        <p:nvPicPr>
          <p:cNvPr id="4" name="Content Placeholder 3" descr="brain mind map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" t="13180" r="170" b="2141"/>
          <a:stretch/>
        </p:blipFill>
        <p:spPr>
          <a:xfrm rot="10800000">
            <a:off x="730248" y="1613646"/>
            <a:ext cx="4961468" cy="3232897"/>
          </a:xfrm>
        </p:spPr>
      </p:pic>
      <p:pic>
        <p:nvPicPr>
          <p:cNvPr id="5" name="Picture 4" descr="wall nerv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51690" y="5304673"/>
            <a:ext cx="1494010" cy="1120508"/>
          </a:xfrm>
          <a:prstGeom prst="rect">
            <a:avLst/>
          </a:prstGeom>
        </p:spPr>
      </p:pic>
      <p:pic>
        <p:nvPicPr>
          <p:cNvPr id="6" name="Picture 5" descr="photo-7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0" t="14349" r="40716" b="16667"/>
          <a:stretch/>
        </p:blipFill>
        <p:spPr>
          <a:xfrm rot="5400000">
            <a:off x="7462918" y="5215557"/>
            <a:ext cx="1097857" cy="1523471"/>
          </a:xfrm>
          <a:prstGeom prst="rect">
            <a:avLst/>
          </a:prstGeom>
        </p:spPr>
      </p:pic>
      <p:pic>
        <p:nvPicPr>
          <p:cNvPr id="7" name="Picture 6" descr="photo-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47" y="4940907"/>
            <a:ext cx="5079171" cy="1764344"/>
          </a:xfrm>
          <a:prstGeom prst="rect">
            <a:avLst/>
          </a:prstGeom>
        </p:spPr>
      </p:pic>
      <p:sp>
        <p:nvSpPr>
          <p:cNvPr id="8" name="Text Placeholder 6"/>
          <p:cNvSpPr txBox="1">
            <a:spLocks/>
          </p:cNvSpPr>
          <p:nvPr/>
        </p:nvSpPr>
        <p:spPr>
          <a:xfrm>
            <a:off x="5809418" y="1768304"/>
            <a:ext cx="3171692" cy="3078240"/>
          </a:xfrm>
          <a:prstGeom prst="rect">
            <a:avLst/>
          </a:prstGeom>
        </p:spPr>
        <p:txBody>
          <a:bodyPr/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Wingdings" pitchFamily="2" charset="2"/>
              <a:buChar char="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Font typeface="Wingdings" pitchFamily="2" charset="2"/>
              <a:buChar char="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Wingdings" pitchFamily="2" charset="2"/>
              <a:buChar char="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Font typeface="Wingdings" pitchFamily="2" charset="2"/>
              <a:buChar char="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Wingdings" pitchFamily="2" charset="2"/>
              <a:buChar char="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1325" indent="-288925" algn="l" defTabSz="914400" rtl="0" eaLnBrk="1" latinLnBrk="0" hangingPunct="1">
              <a:spcBef>
                <a:spcPct val="20000"/>
              </a:spcBef>
              <a:buFont typeface="Wingdings" pitchFamily="2" charset="2"/>
              <a:buChar char="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00250" indent="-288925" algn="l" defTabSz="914400" rtl="0" eaLnBrk="1" latinLnBrk="0" hangingPunct="1">
              <a:spcBef>
                <a:spcPct val="20000"/>
              </a:spcBef>
              <a:buFont typeface="Wingdings" pitchFamily="2" charset="2"/>
              <a:buChar char="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90763" indent="-288925" algn="l" defTabSz="914400" rtl="0" eaLnBrk="1" latinLnBrk="0" hangingPunct="1">
              <a:spcBef>
                <a:spcPct val="20000"/>
              </a:spcBef>
              <a:buFont typeface="Wingdings" pitchFamily="2" charset="2"/>
              <a:buChar char="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71750" indent="-288925" algn="l" defTabSz="914400" rtl="0" eaLnBrk="1" latinLnBrk="0" hangingPunct="1">
              <a:spcBef>
                <a:spcPct val="20000"/>
              </a:spcBef>
              <a:buFont typeface="Wingdings" pitchFamily="2" charset="2"/>
              <a:buChar char="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Why I like </a:t>
            </a:r>
            <a:r>
              <a:rPr lang="en-US" dirty="0" smtClean="0">
                <a:hlinkClick r:id="rId6"/>
              </a:rPr>
              <a:t>this lesson</a:t>
            </a:r>
            <a:endParaRPr lang="en-US" dirty="0" smtClean="0"/>
          </a:p>
          <a:p>
            <a:r>
              <a:rPr lang="en-US" dirty="0" smtClean="0"/>
              <a:t>Kids learn about how they learn</a:t>
            </a:r>
          </a:p>
          <a:p>
            <a:r>
              <a:rPr lang="en-US" dirty="0" smtClean="0"/>
              <a:t>It is very personal</a:t>
            </a:r>
          </a:p>
          <a:p>
            <a:r>
              <a:rPr lang="en-US" dirty="0" smtClean="0"/>
              <a:t>There are many service options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450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Mousetrap Car Distance Challenge</a:t>
            </a:r>
            <a:endParaRPr lang="en-US" dirty="0"/>
          </a:p>
        </p:txBody>
      </p:sp>
      <p:pic>
        <p:nvPicPr>
          <p:cNvPr id="4" name="Content Placeholder 3" descr="photo-10.JP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8" b="10358"/>
          <a:stretch>
            <a:fillRect/>
          </a:stretch>
        </p:blipFill>
        <p:spPr>
          <a:xfrm rot="5400000">
            <a:off x="256654" y="2329922"/>
            <a:ext cx="2435736" cy="1448330"/>
          </a:xfrm>
        </p:spPr>
      </p:pic>
      <p:pic>
        <p:nvPicPr>
          <p:cNvPr id="6" name="Picture 5" descr="photo-1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54930" y="2188988"/>
            <a:ext cx="2441222" cy="1830917"/>
          </a:xfrm>
          <a:prstGeom prst="rect">
            <a:avLst/>
          </a:prstGeom>
        </p:spPr>
      </p:pic>
      <p:pic>
        <p:nvPicPr>
          <p:cNvPr id="8" name="Picture 7" descr="photo-13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35901" y="2182350"/>
            <a:ext cx="2388120" cy="1791090"/>
          </a:xfrm>
          <a:prstGeom prst="rect">
            <a:avLst/>
          </a:prstGeom>
        </p:spPr>
      </p:pic>
      <p:pic>
        <p:nvPicPr>
          <p:cNvPr id="9" name="Picture 8" descr="photo-14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93477" y="2177940"/>
            <a:ext cx="2352841" cy="176463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78416" y="4236676"/>
            <a:ext cx="7662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Plan                  Design                    Test                           Redesign           </a:t>
            </a:r>
            <a:endParaRPr lang="en-US" dirty="0"/>
          </a:p>
        </p:txBody>
      </p:sp>
      <p:pic>
        <p:nvPicPr>
          <p:cNvPr id="11" name="IMG_1540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071534" y="4606008"/>
            <a:ext cx="3469216" cy="1954488"/>
          </a:xfrm>
          <a:prstGeom prst="rect">
            <a:avLst/>
          </a:prstGeom>
        </p:spPr>
      </p:pic>
      <p:pic>
        <p:nvPicPr>
          <p:cNvPr id="12" name="Picture 11" descr="photo-15.JPG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8" t="21025" r="15602" b="21331"/>
          <a:stretch/>
        </p:blipFill>
        <p:spPr>
          <a:xfrm rot="10800000">
            <a:off x="1291165" y="4748596"/>
            <a:ext cx="3143251" cy="18119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67500" y="1244314"/>
            <a:ext cx="1947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10"/>
              </a:rPr>
              <a:t>This lesson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443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Traditio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radition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50000"/>
              </a:schemeClr>
              <a:schemeClr val="phClr">
                <a:tint val="9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50000"/>
              </a:schemeClr>
              <a:schemeClr val="phClr">
                <a:tint val="90000"/>
                <a:satMod val="300000"/>
              </a:schemeClr>
            </a:duotone>
          </a:blip>
          <a:stretch/>
        </a:blip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38100" cap="flat" cmpd="sng" algn="ctr">
          <a:solidFill>
            <a:schemeClr val="phClr">
              <a:shade val="90000"/>
            </a:schemeClr>
          </a:solidFill>
          <a:prstDash val="solid"/>
          <a:miter/>
        </a:ln>
        <a:ln w="76200" cap="flat" cmpd="dbl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innerShdw blurRad="127000">
              <a:srgbClr val="FFFFFF">
                <a:alpha val="35000"/>
              </a:srgbClr>
            </a:innerShdw>
          </a:effectLst>
          <a:scene3d>
            <a:camera prst="orthographicFront">
              <a:rot lat="0" lon="0" rev="0"/>
            </a:camera>
            <a:lightRig rig="chilly" dir="tl">
              <a:rot lat="0" lon="0" rev="5400000"/>
            </a:lightRig>
          </a:scene3d>
          <a:sp3d prstMaterial="softEdge">
            <a:bevelT w="0" h="0"/>
          </a:sp3d>
        </a:effectStyle>
        <a:effectStyle>
          <a:effectLst>
            <a:outerShdw blurRad="63500" dist="25400" dir="5400000" algn="br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3600000"/>
            </a:lightRig>
          </a:scene3d>
          <a:sp3d>
            <a:bevelT w="889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75000"/>
              </a:schemeClr>
              <a:schemeClr val="phClr">
                <a:satMod val="3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Tradition.thmx</Template>
  <TotalTime>2025</TotalTime>
  <Words>421</Words>
  <Application>Microsoft Macintosh PowerPoint</Application>
  <PresentationFormat>On-screen Show (4:3)</PresentationFormat>
  <Paragraphs>57</Paragraphs>
  <Slides>11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Tradition</vt:lpstr>
      <vt:lpstr>STEM and Science Curriculum Share</vt:lpstr>
      <vt:lpstr>So, who all is here? </vt:lpstr>
      <vt:lpstr>My Cred.</vt:lpstr>
      <vt:lpstr>STEM </vt:lpstr>
      <vt:lpstr>Example lessons</vt:lpstr>
      <vt:lpstr>Helicopter challenge</vt:lpstr>
      <vt:lpstr>Wind-blow vehicle challenge</vt:lpstr>
      <vt:lpstr>The Brain and Concussions</vt:lpstr>
      <vt:lpstr>Mousetrap Car Distance Challenge</vt:lpstr>
      <vt:lpstr>Resources</vt:lpstr>
      <vt:lpstr>Professional Development Opportunities</vt:lpstr>
    </vt:vector>
  </TitlesOfParts>
  <Company>Spring Lake Park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STEM and Science Curriculum Share</dc:title>
  <dc:creator>User</dc:creator>
  <cp:lastModifiedBy>User</cp:lastModifiedBy>
  <cp:revision>28</cp:revision>
  <dcterms:created xsi:type="dcterms:W3CDTF">2014-02-07T19:24:36Z</dcterms:created>
  <dcterms:modified xsi:type="dcterms:W3CDTF">2014-02-21T16:26:33Z</dcterms:modified>
</cp:coreProperties>
</file>